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93" r:id="rId3"/>
    <p:sldId id="292" r:id="rId4"/>
    <p:sldId id="290" r:id="rId5"/>
    <p:sldId id="267" r:id="rId6"/>
    <p:sldId id="266" r:id="rId7"/>
    <p:sldId id="289" r:id="rId8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entury Schoolbook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72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419D92"/>
    <a:srgbClr val="713B89"/>
    <a:srgbClr val="403B5F"/>
    <a:srgbClr val="3F5266"/>
    <a:srgbClr val="166361"/>
    <a:srgbClr val="3B355D"/>
    <a:srgbClr val="463F6D"/>
    <a:srgbClr val="2A2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54"/>
    <p:restoredTop sz="66938"/>
  </p:normalViewPr>
  <p:slideViewPr>
    <p:cSldViewPr snapToObjects="1">
      <p:cViewPr varScale="1">
        <p:scale>
          <a:sx n="76" d="100"/>
          <a:sy n="76" d="100"/>
        </p:scale>
        <p:origin x="1376" y="192"/>
      </p:cViewPr>
      <p:guideLst>
        <p:guide orient="horz" pos="2208"/>
        <p:guide pos="72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7" d="100"/>
          <a:sy n="87" d="100"/>
        </p:scale>
        <p:origin x="3264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685428744483864"/>
          <c:y val="6.45577792123950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Source 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75-E140-BB8A-50AAE19B7AB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75-E140-BB8A-50AAE19B7A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175-E140-BB8A-50AAE19B7AB5}"/>
              </c:ext>
            </c:extLst>
          </c:dPt>
          <c:cat>
            <c:strRef>
              <c:f>Sheet1!$A$2:$A$4</c:f>
              <c:strCache>
                <c:ptCount val="3"/>
                <c:pt idx="0">
                  <c:v>Foundations</c:v>
                </c:pt>
                <c:pt idx="1">
                  <c:v>Corporations</c:v>
                </c:pt>
                <c:pt idx="2">
                  <c:v>Individuals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0.14000000000000001</c:v>
                </c:pt>
                <c:pt idx="1">
                  <c:v>0.1</c:v>
                </c:pt>
                <c:pt idx="2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0E-1F44-BBD7-DB5264A8D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1905508030808321"/>
          <c:y val="7.3446327683615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Source B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57-F143-822F-D102B478E6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57-F143-822F-D102B478E68A}"/>
              </c:ext>
            </c:extLst>
          </c:dPt>
          <c:cat>
            <c:strRef>
              <c:f>Sheet1!$A$2:$A$3</c:f>
              <c:strCache>
                <c:ptCount val="2"/>
                <c:pt idx="0">
                  <c:v>OSA Families (current and alum)</c:v>
                </c:pt>
                <c:pt idx="1">
                  <c:v>Non-Famlies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9F-9C49-A5FD-BB365E5A5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0.53387</cdr:x>
      <cdr:y>0.39376</cdr:y>
    </cdr:from>
    <cdr:to>
      <cdr:x>0.83607</cdr:x>
      <cdr:y>0.559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FA60FA6-FDE0-9046-842D-5766F73BE9B5}"/>
            </a:ext>
          </a:extLst>
        </cdr:cNvPr>
        <cdr:cNvSpPr txBox="1"/>
      </cdr:nvSpPr>
      <cdr:spPr>
        <a:xfrm xmlns:a="http://schemas.openxmlformats.org/drawingml/2006/main" rot="20532843">
          <a:off x="3701982" y="1859085"/>
          <a:ext cx="2095500" cy="7801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>
              <a:solidFill>
                <a:schemeClr val="bg1"/>
              </a:solidFill>
            </a:rPr>
            <a:t>Corporations</a:t>
          </a:r>
        </a:p>
        <a:p xmlns:a="http://schemas.openxmlformats.org/drawingml/2006/main">
          <a:pPr algn="ctr"/>
          <a:r>
            <a:rPr lang="en-US" sz="1600" b="1" dirty="0">
              <a:solidFill>
                <a:schemeClr val="bg1"/>
              </a:solidFill>
            </a:rPr>
            <a:t>10%</a:t>
          </a:r>
        </a:p>
      </cdr:txBody>
    </cdr:sp>
  </cdr:relSizeAnchor>
  <cdr:relSizeAnchor xmlns:cdr="http://schemas.openxmlformats.org/drawingml/2006/chartDrawing">
    <cdr:from>
      <cdr:x>0.5411</cdr:x>
      <cdr:y>0.09117</cdr:y>
    </cdr:from>
    <cdr:to>
      <cdr:x>0.6565</cdr:x>
      <cdr:y>0.57535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0FAE54F-23BA-1945-B95D-C31C438C0C11}"/>
            </a:ext>
          </a:extLst>
        </cdr:cNvPr>
        <cdr:cNvSpPr txBox="1"/>
      </cdr:nvSpPr>
      <cdr:spPr>
        <a:xfrm xmlns:a="http://schemas.openxmlformats.org/drawingml/2006/main" rot="18840613">
          <a:off x="3009186" y="1173335"/>
          <a:ext cx="2286000" cy="8002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/>
            <a:t>Foundations</a:t>
          </a:r>
        </a:p>
        <a:p xmlns:a="http://schemas.openxmlformats.org/drawingml/2006/main">
          <a:pPr algn="ctr"/>
          <a:r>
            <a:rPr lang="en-US" sz="1600" b="1" dirty="0"/>
            <a:t>14%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0.49589</cdr:x>
      <cdr:y>0.5</cdr:y>
    </cdr:from>
    <cdr:to>
      <cdr:x>0.78244</cdr:x>
      <cdr:y>0.74546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F557EE5-3780-904C-B818-A083C569DC2A}"/>
            </a:ext>
          </a:extLst>
        </cdr:cNvPr>
        <cdr:cNvSpPr txBox="1"/>
      </cdr:nvSpPr>
      <cdr:spPr>
        <a:xfrm xmlns:a="http://schemas.openxmlformats.org/drawingml/2006/main">
          <a:off x="3164839" y="2247900"/>
          <a:ext cx="1828800" cy="1103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/>
            <a:t>Families</a:t>
          </a:r>
        </a:p>
        <a:p xmlns:a="http://schemas.openxmlformats.org/drawingml/2006/main">
          <a:pPr algn="ctr"/>
          <a:r>
            <a:rPr lang="en-US" sz="1800" b="1" dirty="0"/>
            <a:t>60%</a:t>
          </a:r>
        </a:p>
      </cdr:txBody>
    </cdr:sp>
  </cdr:relSizeAnchor>
  <cdr:relSizeAnchor xmlns:cdr="http://schemas.openxmlformats.org/drawingml/2006/chartDrawing">
    <cdr:from>
      <cdr:x>0.20682</cdr:x>
      <cdr:y>0.39486</cdr:y>
    </cdr:from>
    <cdr:to>
      <cdr:x>0.50531</cdr:x>
      <cdr:y>0.64815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A5BA975-E46C-0B42-A652-6A3E9CB82028}"/>
            </a:ext>
          </a:extLst>
        </cdr:cNvPr>
        <cdr:cNvSpPr txBox="1"/>
      </cdr:nvSpPr>
      <cdr:spPr>
        <a:xfrm xmlns:a="http://schemas.openxmlformats.org/drawingml/2006/main">
          <a:off x="1319953" y="1775198"/>
          <a:ext cx="1905000" cy="11387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/>
            <a:t>Non-Families</a:t>
          </a:r>
        </a:p>
        <a:p xmlns:a="http://schemas.openxmlformats.org/drawingml/2006/main">
          <a:pPr algn="ctr"/>
          <a:r>
            <a:rPr lang="en-US" sz="1800" b="1" dirty="0"/>
            <a:t>40%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940BB63-6A05-854E-B9EA-64BD36D954DA}" type="datetimeFigureOut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D777BC8-4612-F643-BF41-8756D484D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3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DF942CE-3574-2442-BD19-2A077C873BCF}" type="datetimeFigureOut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6C7677D-DEF1-6148-8931-F4DD12452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63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667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ADB515-9C3A-7841-88DE-742EAC030371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2DB7E33-1C83-B148-ACDB-A2CAF5AC9037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94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C7677D-DEF1-6148-8931-F4DD124524F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73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C7677D-DEF1-6148-8931-F4DD124524F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14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ED642E3-2C93-F740-9C96-6C4CF1F4C97A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DDC87E-8684-DC4F-9250-1F62BDB631E0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4667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3ADB515-9C3A-7841-88DE-742EAC030371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415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51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/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/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73000">
                <a:schemeClr val="bg2">
                  <a:lumMod val="75000"/>
                  <a:alpha val="50000"/>
                </a:schemeClr>
              </a:gs>
              <a:gs pos="45000">
                <a:schemeClr val="bg2">
                  <a:lumMod val="75000"/>
                  <a:alpha val="25000"/>
                </a:schemeClr>
              </a:gs>
              <a:gs pos="15000">
                <a:schemeClr val="bg2">
                  <a:lumMod val="75000"/>
                  <a:alpha val="10000"/>
                </a:schemeClr>
              </a:gs>
              <a:gs pos="100000">
                <a:schemeClr val="bg2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>
            <a:extLst/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</p:spPr>
        <p:txBody>
          <a:bodyPr anchor="b"/>
          <a:lstStyle>
            <a:lvl1pPr>
              <a:defRPr sz="7200" b="1" i="0"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/>
          <a:lstStyle>
            <a:lvl1pPr marL="0" indent="0" algn="l">
              <a:buNone/>
              <a:defRPr b="1" i="0" cap="all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33ED44-2CE1-EF47-A237-0811C276B6BC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9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400" b="1" i="0">
                <a:solidFill>
                  <a:schemeClr val="tx1">
                    <a:tint val="75000"/>
                    <a:alpha val="6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>
              <a:defRPr/>
            </a:pPr>
            <a:r>
              <a:rPr lang="en-US"/>
              <a:t>OSA 2018/19 STATE OF THE SCHOOL</a:t>
            </a:r>
          </a:p>
        </p:txBody>
      </p:sp>
      <p:sp>
        <p:nvSpPr>
          <p:cNvPr id="10" name="Slide Number Placeholder 10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Didot" panose="02000503000000020003" pitchFamily="2" charset="-79"/>
              </a:defRPr>
            </a:lvl1pPr>
          </a:lstStyle>
          <a:p>
            <a:pPr>
              <a:defRPr/>
            </a:pPr>
            <a:fld id="{757C087F-9862-E344-A4A4-6ED03B6D74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68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55F35B-8051-C649-AFA6-1BBB9D168832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2018/19 OSA STATE OF THE SCHOOL</a:t>
            </a:r>
          </a:p>
        </p:txBody>
      </p:sp>
      <p:sp>
        <p:nvSpPr>
          <p:cNvPr id="7" name="Slide Number Placeholder 10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Didot" panose="02000503000000020003" pitchFamily="2" charset="-79"/>
              </a:defRPr>
            </a:lvl1pPr>
          </a:lstStyle>
          <a:p>
            <a:pPr>
              <a:defRPr/>
            </a:pPr>
            <a:fld id="{F564CA1E-7EDC-6D4D-BD5A-B7F888BAD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63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7B6258-7BA0-8D44-A5C4-85E5775599A6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2018/19 OSA STATE OF THE SCHOOL</a:t>
            </a:r>
          </a:p>
        </p:txBody>
      </p:sp>
    </p:spTree>
    <p:extLst>
      <p:ext uri="{BB962C8B-B14F-4D97-AF65-F5344CB8AC3E}">
        <p14:creationId xmlns:p14="http://schemas.microsoft.com/office/powerpoint/2010/main" val="3737483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</p:spPr>
        <p:txBody>
          <a:bodyPr/>
          <a:lstStyle>
            <a:lvl1pPr>
              <a:defRPr sz="4800" b="1" i="1">
                <a:latin typeface="Baskerville SemiBold" panose="02020502070401020303" pitchFamily="18" charset="0"/>
                <a:ea typeface="Baskerville SemiBold" panose="02020502070401020303" pitchFamily="18" charset="0"/>
                <a:cs typeface="Didot" panose="02000503000000020003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rtlCol="0">
            <a:noAutofit/>
          </a:bodyPr>
          <a:lstStyle>
            <a:lvl1pPr marL="0" indent="0">
              <a:buNone/>
              <a:defRPr lang="en-US" sz="1800" b="1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latin typeface="Baskerville" panose="02020502070401020303" pitchFamily="18" charset="0"/>
                <a:ea typeface="Baskerville" panose="02020502070401020303" pitchFamily="18" charset="0"/>
                <a:cs typeface="Didot" panose="02000503000000020003" pitchFamily="2" charset="-79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4B536-03C1-B041-907C-34DFED2B1542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2018/19 OSA STATE OF THE SCHOOL</a:t>
            </a:r>
          </a:p>
        </p:txBody>
      </p:sp>
    </p:spTree>
    <p:extLst>
      <p:ext uri="{BB962C8B-B14F-4D97-AF65-F5344CB8AC3E}">
        <p14:creationId xmlns:p14="http://schemas.microsoft.com/office/powerpoint/2010/main" val="565904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BF3052-BA92-3A42-B5EB-EA2DEFFC96FE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2018/19 OSA STATE OF THE SCHOOL</a:t>
            </a:r>
          </a:p>
        </p:txBody>
      </p:sp>
    </p:spTree>
    <p:extLst>
      <p:ext uri="{BB962C8B-B14F-4D97-AF65-F5344CB8AC3E}">
        <p14:creationId xmlns:p14="http://schemas.microsoft.com/office/powerpoint/2010/main" val="4067000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A27B2C-B947-9E4C-88BB-807682601704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2018/19 OSA STATE OF THE SCHOOL</a:t>
            </a:r>
          </a:p>
        </p:txBody>
      </p:sp>
      <p:sp>
        <p:nvSpPr>
          <p:cNvPr id="13" name="Slide Number Placeholder 10">
            <a:extLst/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Didot" panose="02000503000000020003" pitchFamily="2" charset="-79"/>
              </a:defRPr>
            </a:lvl1pPr>
          </a:lstStyle>
          <a:p>
            <a:pPr>
              <a:defRPr/>
            </a:pPr>
            <a:fld id="{DF212AC0-5E67-D04B-AB1F-86437462FA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85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7485E44-2063-CF4E-8826-4C25E21969A1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2018/19 OSA STATE OF THE SCHOOL</a:t>
            </a:r>
          </a:p>
        </p:txBody>
      </p:sp>
      <p:sp>
        <p:nvSpPr>
          <p:cNvPr id="17" name="Slide Number Placeholder 10">
            <a:extLst/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Didot" panose="02000503000000020003" pitchFamily="2" charset="-79"/>
              </a:defRPr>
            </a:lvl1pPr>
          </a:lstStyle>
          <a:p>
            <a:pPr>
              <a:defRPr/>
            </a:pPr>
            <a:fld id="{28C18DB6-A362-5448-88A6-83F92AFC40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4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725863" y="2133600"/>
            <a:ext cx="0" cy="3962400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62775" y="2133600"/>
            <a:ext cx="0" cy="3967163"/>
          </a:xfrm>
          <a:prstGeom prst="line">
            <a:avLst/>
          </a:prstGeom>
          <a:ln w="12700" cmpd="sng">
            <a:solidFill>
              <a:schemeClr val="accent2">
                <a:lumMod val="60000"/>
                <a:lumOff val="4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idx="15"/>
          </p:nvPr>
        </p:nvSpPr>
        <p:spPr>
          <a:xfrm>
            <a:off x="1322388" y="2209800"/>
            <a:ext cx="1600200" cy="1600200"/>
          </a:xfrm>
          <a:prstGeom prst="ellipse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4543346" y="2209800"/>
            <a:ext cx="1600200" cy="1600200"/>
          </a:xfrm>
          <a:prstGeom prst="ellipse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idx="22"/>
          </p:nvPr>
        </p:nvSpPr>
        <p:spPr>
          <a:xfrm>
            <a:off x="7779430" y="2209800"/>
            <a:ext cx="1600200" cy="1600200"/>
          </a:xfrm>
          <a:prstGeom prst="ellipse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CDA736-7CBD-354C-8C2F-147976E6E03B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2018/19 OSA STATE OF THE SCHOOL</a:t>
            </a:r>
          </a:p>
        </p:txBody>
      </p:sp>
      <p:sp>
        <p:nvSpPr>
          <p:cNvPr id="17" name="Slide Number Placeholder 10">
            <a:extLst/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Didot" panose="02000503000000020003" pitchFamily="2" charset="-79"/>
              </a:defRPr>
            </a:lvl1pPr>
          </a:lstStyle>
          <a:p>
            <a:pPr>
              <a:defRPr/>
            </a:pPr>
            <a:fld id="{09AE5735-1084-C642-82BD-56EA301F25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295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DD00A7-030E-CA44-9016-312240FCC3D1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2018/19 OSA STATE OF THE SCHOOL</a:t>
            </a:r>
          </a:p>
        </p:txBody>
      </p:sp>
    </p:spTree>
    <p:extLst>
      <p:ext uri="{BB962C8B-B14F-4D97-AF65-F5344CB8AC3E}">
        <p14:creationId xmlns:p14="http://schemas.microsoft.com/office/powerpoint/2010/main" val="2092628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3AE60D-25CD-1A4F-9E81-E85116C8371D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2018/19 OSA STATE OF THE SCHOOL</a:t>
            </a:r>
          </a:p>
        </p:txBody>
      </p:sp>
    </p:spTree>
    <p:extLst>
      <p:ext uri="{BB962C8B-B14F-4D97-AF65-F5344CB8AC3E}">
        <p14:creationId xmlns:p14="http://schemas.microsoft.com/office/powerpoint/2010/main" val="997833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73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15000">
              <a:schemeClr val="accent3">
                <a:lumMod val="75000"/>
              </a:schemeClr>
            </a:gs>
            <a:gs pos="100000">
              <a:schemeClr val="accent3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>
                  <a:lumMod val="60000"/>
                  <a:lumOff val="40000"/>
                </a:schemeClr>
              </a:buClr>
              <a:defRPr/>
            </a:lvl1pPr>
            <a:lvl2pPr>
              <a:buClr>
                <a:schemeClr val="accent2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2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2">
                  <a:lumMod val="60000"/>
                  <a:lumOff val="40000"/>
                </a:schemeClr>
              </a:buClr>
              <a:defRPr/>
            </a:lvl4pPr>
            <a:lvl5pPr>
              <a:buClr>
                <a:schemeClr val="accent2">
                  <a:lumMod val="60000"/>
                  <a:lumOff val="40000"/>
                </a:schemeClr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1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3727BAD-34EB-9244-8CE7-53418F94FDEA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5" name="Footer Placeholder 1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OSA 2018/19 STATE OF THE SCHOOL</a:t>
            </a:r>
          </a:p>
        </p:txBody>
      </p:sp>
      <p:sp>
        <p:nvSpPr>
          <p:cNvPr id="6" name="Slide Number Placeholder 10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Didot" panose="02000503000000020003" pitchFamily="2" charset="-79"/>
              </a:defRPr>
            </a:lvl1pPr>
          </a:lstStyle>
          <a:p>
            <a:pPr>
              <a:defRPr/>
            </a:pPr>
            <a:fld id="{E0D561C5-8DC1-3F41-9A1D-70D2904C0B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54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 cap="all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C5955C1-3D5B-0140-989E-B605A5DD01A1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2018/19 OSA STATE OF THE SCHOOL</a:t>
            </a:r>
          </a:p>
        </p:txBody>
      </p:sp>
      <p:sp>
        <p:nvSpPr>
          <p:cNvPr id="6" name="Slide Number Placeholder 10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Didot" panose="02000503000000020003" pitchFamily="2" charset="-79"/>
              </a:defRPr>
            </a:lvl1pPr>
          </a:lstStyle>
          <a:p>
            <a:pPr>
              <a:defRPr/>
            </a:pPr>
            <a:fld id="{BEB7FA06-3B3C-374A-A1CF-641A0540FE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31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buClr>
                <a:schemeClr val="accent2">
                  <a:lumMod val="60000"/>
                  <a:lumOff val="40000"/>
                </a:schemeClr>
              </a:buClr>
              <a:defRPr sz="2400"/>
            </a:lvl1pPr>
            <a:lvl2pPr>
              <a:buClr>
                <a:schemeClr val="accent2">
                  <a:lumMod val="60000"/>
                  <a:lumOff val="40000"/>
                </a:schemeClr>
              </a:buClr>
              <a:defRPr sz="2000"/>
            </a:lvl2pPr>
            <a:lvl3pPr>
              <a:buClr>
                <a:schemeClr val="accent2">
                  <a:lumMod val="60000"/>
                  <a:lumOff val="40000"/>
                </a:schemeClr>
              </a:buClr>
              <a:defRPr sz="1800"/>
            </a:lvl3pPr>
            <a:lvl4pPr>
              <a:buClr>
                <a:schemeClr val="accent2">
                  <a:lumMod val="60000"/>
                  <a:lumOff val="40000"/>
                </a:schemeClr>
              </a:buClr>
              <a:defRPr sz="1600"/>
            </a:lvl4pPr>
            <a:lvl5pPr>
              <a:buClr>
                <a:schemeClr val="accent2">
                  <a:lumMod val="60000"/>
                  <a:lumOff val="40000"/>
                </a:schemeClr>
              </a:buClr>
              <a:defRPr sz="16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buClr>
                <a:schemeClr val="accent2">
                  <a:lumMod val="60000"/>
                  <a:lumOff val="40000"/>
                </a:schemeClr>
              </a:buClr>
              <a:defRPr sz="2400"/>
            </a:lvl1pPr>
            <a:lvl2pPr>
              <a:buClr>
                <a:schemeClr val="accent2">
                  <a:lumMod val="60000"/>
                  <a:lumOff val="40000"/>
                </a:schemeClr>
              </a:buClr>
              <a:defRPr sz="2000"/>
            </a:lvl2pPr>
            <a:lvl3pPr>
              <a:buClr>
                <a:schemeClr val="accent2">
                  <a:lumMod val="60000"/>
                  <a:lumOff val="40000"/>
                </a:schemeClr>
              </a:buClr>
              <a:defRPr sz="1800"/>
            </a:lvl3pPr>
            <a:lvl4pPr>
              <a:buClr>
                <a:schemeClr val="accent2">
                  <a:lumMod val="60000"/>
                  <a:lumOff val="40000"/>
                </a:schemeClr>
              </a:buClr>
              <a:defRPr sz="1600"/>
            </a:lvl4pPr>
            <a:lvl5pPr>
              <a:buClr>
                <a:schemeClr val="accent2">
                  <a:lumMod val="60000"/>
                  <a:lumOff val="40000"/>
                </a:schemeClr>
              </a:buClr>
              <a:defRPr sz="16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B7B648-8759-FA48-B285-4D1EDEDF03B2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2018/19 OSA STATE OF THE SCHOOL</a:t>
            </a:r>
          </a:p>
        </p:txBody>
      </p:sp>
      <p:sp>
        <p:nvSpPr>
          <p:cNvPr id="7" name="Slide Number Placeholder 10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Didot" panose="02000503000000020003" pitchFamily="2" charset="-79"/>
              </a:defRPr>
            </a:lvl1pPr>
          </a:lstStyle>
          <a:p>
            <a:pPr>
              <a:defRPr/>
            </a:pPr>
            <a:fld id="{41F026BA-89E2-8B4B-BAC0-0C88F87D87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216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buClr>
                <a:schemeClr val="accent2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2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2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2">
                  <a:lumMod val="60000"/>
                  <a:lumOff val="40000"/>
                </a:schemeClr>
              </a:buClr>
              <a:defRPr sz="1400"/>
            </a:lvl4pPr>
            <a:lvl5pPr>
              <a:buClr>
                <a:schemeClr val="accent2">
                  <a:lumMod val="60000"/>
                  <a:lumOff val="40000"/>
                </a:schemeClr>
              </a:buClr>
              <a:defRPr sz="14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1" i="0">
                <a:solidFill>
                  <a:schemeClr val="accent2">
                    <a:lumMod val="60000"/>
                    <a:lumOff val="4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buClr>
                <a:schemeClr val="accent2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2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2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2">
                  <a:lumMod val="60000"/>
                  <a:lumOff val="40000"/>
                </a:schemeClr>
              </a:buClr>
              <a:defRPr sz="1400"/>
            </a:lvl4pPr>
            <a:lvl5pPr>
              <a:buClr>
                <a:schemeClr val="accent2">
                  <a:lumMod val="60000"/>
                  <a:lumOff val="40000"/>
                </a:schemeClr>
              </a:buClr>
              <a:defRPr sz="14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C2C080-0971-3048-81B9-778DAA046CE8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2018/19 OSA STATE OF THE SCHOOL</a:t>
            </a:r>
          </a:p>
        </p:txBody>
      </p:sp>
      <p:sp>
        <p:nvSpPr>
          <p:cNvPr id="9" name="Slide Number Placeholder 10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Didot" panose="02000503000000020003" pitchFamily="2" charset="-79"/>
              </a:defRPr>
            </a:lvl1pPr>
          </a:lstStyle>
          <a:p>
            <a:pPr>
              <a:defRPr/>
            </a:pPr>
            <a:fld id="{1C02C6B3-6992-8449-9746-E2760F24FB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25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DCF325-A1CC-7D47-864F-EA28E0472B7F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2018/19 OSA STATE OF THE SCHOOL</a:t>
            </a:r>
          </a:p>
        </p:txBody>
      </p:sp>
      <p:sp>
        <p:nvSpPr>
          <p:cNvPr id="5" name="Slide Number Placeholder 10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Didot" panose="02000503000000020003" pitchFamily="2" charset="-79"/>
              </a:defRPr>
            </a:lvl1pPr>
          </a:lstStyle>
          <a:p>
            <a:pPr>
              <a:defRPr/>
            </a:pPr>
            <a:fld id="{3AB47099-5485-584D-9077-9C3842D87C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50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CC001F-3FFE-7D46-A769-A4C9B63AF6B7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2018/19 OSA STATE OF THE SCHOOL</a:t>
            </a:r>
          </a:p>
        </p:txBody>
      </p:sp>
      <p:sp>
        <p:nvSpPr>
          <p:cNvPr id="4" name="Slide Number Placeholder 10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Didot" panose="02000503000000020003" pitchFamily="2" charset="-79"/>
              </a:defRPr>
            </a:lvl1pPr>
          </a:lstStyle>
          <a:p>
            <a:pPr>
              <a:defRPr/>
            </a:pPr>
            <a:fld id="{9A359DAA-5E6D-5C4F-B861-22C9AE207C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9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B0AF97-122B-8E49-B5B2-0AE17BF06ACB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2018/19 OSA STATE OF THE SCHOOL</a:t>
            </a:r>
          </a:p>
        </p:txBody>
      </p:sp>
      <p:sp>
        <p:nvSpPr>
          <p:cNvPr id="7" name="Slide Number Placeholder 10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Didot" panose="02000503000000020003" pitchFamily="2" charset="-79"/>
              </a:defRPr>
            </a:lvl1pPr>
          </a:lstStyle>
          <a:p>
            <a:pPr>
              <a:defRPr/>
            </a:pPr>
            <a:fld id="{24D167CE-2337-5449-B3C5-90290604F8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81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2661E5-BAE2-2644-8118-AD6AC890AD3C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2018/19 OSA STATE OF THE SCHOOL</a:t>
            </a:r>
          </a:p>
        </p:txBody>
      </p:sp>
      <p:sp>
        <p:nvSpPr>
          <p:cNvPr id="7" name="Slide Number Placeholder 10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2400" b="0" i="0">
                <a:solidFill>
                  <a:schemeClr val="tx1">
                    <a:tint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Didot" panose="02000503000000020003" pitchFamily="2" charset="-79"/>
              </a:defRPr>
            </a:lvl1pPr>
          </a:lstStyle>
          <a:p>
            <a:pPr>
              <a:defRPr/>
            </a:pPr>
            <a:fld id="{862A8061-2F74-114B-AAD8-359328B281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618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chemeClr val="bg2">
                <a:lumMod val="75000"/>
                <a:alpha val="50000"/>
              </a:schemeClr>
            </a:gs>
            <a:gs pos="45000">
              <a:schemeClr val="bg2">
                <a:lumMod val="75000"/>
                <a:alpha val="25000"/>
              </a:schemeClr>
            </a:gs>
            <a:gs pos="15000">
              <a:schemeClr val="bg2">
                <a:lumMod val="75000"/>
                <a:alpha val="10000"/>
              </a:schemeClr>
            </a:gs>
            <a:gs pos="100000">
              <a:schemeClr val="bg2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t="24570" r="12401" b="1604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/>
          </p:cNvPr>
          <p:cNvSpPr/>
          <p:nvPr userDrawn="1"/>
        </p:nvSpPr>
        <p:spPr>
          <a:xfrm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alpha val="65000"/>
                </a:schemeClr>
              </a:gs>
              <a:gs pos="23000">
                <a:schemeClr val="bg2">
                  <a:lumMod val="75000"/>
                  <a:alpha val="70000"/>
                </a:schemeClr>
              </a:gs>
              <a:gs pos="69000">
                <a:schemeClr val="bg2">
                  <a:lumMod val="75000"/>
                  <a:alpha val="75000"/>
                </a:schemeClr>
              </a:gs>
              <a:gs pos="97000">
                <a:schemeClr val="bg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30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 bwMode="auto">
          <a:xfrm>
            <a:off x="7999413" y="0"/>
            <a:ext cx="160337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03313" y="2052638"/>
            <a:ext cx="8947150" cy="41957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09200" y="1714500"/>
            <a:ext cx="990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1" smtClean="0">
                <a:solidFill>
                  <a:srgbClr val="FFFFFF"/>
                </a:solidFill>
                <a:latin typeface="Helvetica Neue Condensed" charset="0"/>
                <a:cs typeface="Helvetica Neue Condensed" charset="0"/>
              </a:defRPr>
            </a:lvl1pPr>
          </a:lstStyle>
          <a:p>
            <a:pPr>
              <a:defRPr/>
            </a:pPr>
            <a:fld id="{14AE2229-2B85-A041-B6E7-6EB21C8E347F}" type="datetime1">
              <a:rPr lang="en-US"/>
              <a:pPr>
                <a:defRPr/>
              </a:pPr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04288" y="3149600"/>
            <a:ext cx="3860800" cy="3048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1" i="0">
                <a:solidFill>
                  <a:schemeClr val="tx1">
                    <a:tint val="75000"/>
                    <a:alpha val="6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>
              <a:defRPr/>
            </a:pPr>
            <a:r>
              <a:rPr lang="en-US"/>
              <a:t>OSA 2018/19 STATE OF THE SCHOOL</a:t>
            </a:r>
          </a:p>
        </p:txBody>
      </p:sp>
      <p:sp>
        <p:nvSpPr>
          <p:cNvPr id="1034" name="Title Placeholder 1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" name="Freeform 21">
            <a:extLst/>
          </p:cNvPr>
          <p:cNvSpPr/>
          <p:nvPr userDrawn="1"/>
        </p:nvSpPr>
        <p:spPr>
          <a:xfrm>
            <a:off x="9974263" y="365125"/>
            <a:ext cx="1509712" cy="658813"/>
          </a:xfrm>
          <a:custGeom>
            <a:avLst/>
            <a:gdLst>
              <a:gd name="connsiteX0" fmla="*/ 6692 w 1508807"/>
              <a:gd name="connsiteY0" fmla="*/ 0 h 1062865"/>
              <a:gd name="connsiteX1" fmla="*/ 1502115 w 1508807"/>
              <a:gd name="connsiteY1" fmla="*/ 0 h 1062865"/>
              <a:gd name="connsiteX2" fmla="*/ 1508807 w 1508807"/>
              <a:gd name="connsiteY2" fmla="*/ 6692 h 1062865"/>
              <a:gd name="connsiteX3" fmla="*/ 1508807 w 1508807"/>
              <a:gd name="connsiteY3" fmla="*/ 308461 h 1062865"/>
              <a:gd name="connsiteX4" fmla="*/ 754403 w 1508807"/>
              <a:gd name="connsiteY4" fmla="*/ 1062865 h 1062865"/>
              <a:gd name="connsiteX5" fmla="*/ 0 w 1508807"/>
              <a:gd name="connsiteY5" fmla="*/ 308461 h 1062865"/>
              <a:gd name="connsiteX6" fmla="*/ 0 w 1508807"/>
              <a:gd name="connsiteY6" fmla="*/ 6692 h 1062865"/>
              <a:gd name="connsiteX7" fmla="*/ 6692 w 1508807"/>
              <a:gd name="connsiteY7" fmla="*/ 0 h 1062865"/>
              <a:gd name="connsiteX0" fmla="*/ 6692 w 1508807"/>
              <a:gd name="connsiteY0" fmla="*/ 0 h 780061"/>
              <a:gd name="connsiteX1" fmla="*/ 1502115 w 1508807"/>
              <a:gd name="connsiteY1" fmla="*/ 0 h 780061"/>
              <a:gd name="connsiteX2" fmla="*/ 1508807 w 1508807"/>
              <a:gd name="connsiteY2" fmla="*/ 6692 h 780061"/>
              <a:gd name="connsiteX3" fmla="*/ 1508807 w 1508807"/>
              <a:gd name="connsiteY3" fmla="*/ 308461 h 780061"/>
              <a:gd name="connsiteX4" fmla="*/ 754403 w 1508807"/>
              <a:gd name="connsiteY4" fmla="*/ 780061 h 780061"/>
              <a:gd name="connsiteX5" fmla="*/ 0 w 1508807"/>
              <a:gd name="connsiteY5" fmla="*/ 308461 h 780061"/>
              <a:gd name="connsiteX6" fmla="*/ 0 w 1508807"/>
              <a:gd name="connsiteY6" fmla="*/ 6692 h 780061"/>
              <a:gd name="connsiteX7" fmla="*/ 6692 w 1508807"/>
              <a:gd name="connsiteY7" fmla="*/ 0 h 780061"/>
              <a:gd name="connsiteX0" fmla="*/ 6692 w 1508807"/>
              <a:gd name="connsiteY0" fmla="*/ 0 h 649828"/>
              <a:gd name="connsiteX1" fmla="*/ 1502115 w 1508807"/>
              <a:gd name="connsiteY1" fmla="*/ 0 h 649828"/>
              <a:gd name="connsiteX2" fmla="*/ 1508807 w 1508807"/>
              <a:gd name="connsiteY2" fmla="*/ 6692 h 649828"/>
              <a:gd name="connsiteX3" fmla="*/ 1508807 w 1508807"/>
              <a:gd name="connsiteY3" fmla="*/ 308461 h 649828"/>
              <a:gd name="connsiteX4" fmla="*/ 754403 w 1508807"/>
              <a:gd name="connsiteY4" fmla="*/ 649828 h 649828"/>
              <a:gd name="connsiteX5" fmla="*/ 0 w 1508807"/>
              <a:gd name="connsiteY5" fmla="*/ 308461 h 649828"/>
              <a:gd name="connsiteX6" fmla="*/ 0 w 1508807"/>
              <a:gd name="connsiteY6" fmla="*/ 6692 h 649828"/>
              <a:gd name="connsiteX7" fmla="*/ 6692 w 1508807"/>
              <a:gd name="connsiteY7" fmla="*/ 0 h 64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807" h="649828">
                <a:moveTo>
                  <a:pt x="6692" y="0"/>
                </a:moveTo>
                <a:lnTo>
                  <a:pt x="1502115" y="0"/>
                </a:lnTo>
                <a:lnTo>
                  <a:pt x="1508807" y="6692"/>
                </a:lnTo>
                <a:lnTo>
                  <a:pt x="1508807" y="308461"/>
                </a:lnTo>
                <a:lnTo>
                  <a:pt x="754403" y="649828"/>
                </a:lnTo>
                <a:lnTo>
                  <a:pt x="0" y="308461"/>
                </a:lnTo>
                <a:lnTo>
                  <a:pt x="0" y="6692"/>
                </a:lnTo>
                <a:lnTo>
                  <a:pt x="6692" y="0"/>
                </a:lnTo>
                <a:close/>
              </a:path>
            </a:pathLst>
          </a:custGeom>
          <a:solidFill>
            <a:srgbClr val="403B5F">
              <a:alpha val="4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1"/>
              </a:solidFill>
            </a:endParaRPr>
          </a:p>
        </p:txBody>
      </p:sp>
      <p:sp>
        <p:nvSpPr>
          <p:cNvPr id="25" name="Slide Number Placeholder 10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10336213" y="420688"/>
            <a:ext cx="811212" cy="549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1">
                    <a:tint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Didot" panose="02000503000000020003" pitchFamily="2" charset="-79"/>
              </a:defRPr>
            </a:lvl1pPr>
          </a:lstStyle>
          <a:p>
            <a:pPr>
              <a:defRPr/>
            </a:pPr>
            <a:fld id="{D1C63127-DC79-BF42-9B45-58C36480C8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chemeClr val="tx2"/>
          </a:solidFill>
          <a:latin typeface="Helvetica Neue Condensed Black" panose="02000503000000020004" pitchFamily="2" charset="0"/>
          <a:ea typeface="ＭＳ Ｐゴシック" charset="0"/>
          <a:cs typeface="Helvetica Neue Condensed Black" panose="02000503000000020004" pitchFamily="2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Helvetica Neue Condensed Black" charset="0"/>
          <a:ea typeface="ＭＳ Ｐゴシック" charset="0"/>
          <a:cs typeface="Helvetica Neue Condensed Black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Helvetica Neue Condensed Black" charset="0"/>
          <a:ea typeface="ＭＳ Ｐゴシック" charset="0"/>
          <a:cs typeface="Helvetica Neue Condensed Black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Helvetica Neue Condensed Black" charset="0"/>
          <a:ea typeface="ＭＳ Ｐゴシック" charset="0"/>
          <a:cs typeface="Helvetica Neue Condensed Black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Helvetica Neue Condensed Black" charset="0"/>
          <a:ea typeface="ＭＳ Ｐゴシック" charset="0"/>
          <a:cs typeface="Helvetica Neue Condensed Black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C4E6E2"/>
        </a:buClr>
        <a:buSzPct val="80000"/>
        <a:buFont typeface="Arial" charset="0"/>
        <a:buChar char="•"/>
        <a:defRPr sz="3200" kern="1200">
          <a:solidFill>
            <a:schemeClr val="tx1"/>
          </a:solidFill>
          <a:latin typeface="Baskerville" panose="02020502070401020303" pitchFamily="18" charset="0"/>
          <a:ea typeface="Baskerville" panose="02020502070401020303" pitchFamily="18" charset="0"/>
          <a:cs typeface="Didot" panose="02000503000000020003" pitchFamily="2" charset="-79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C4E6E2"/>
        </a:buClr>
        <a:buSzPct val="80000"/>
        <a:buFont typeface="Arial" charset="0"/>
        <a:buChar char="•"/>
        <a:defRPr sz="2800" kern="1200">
          <a:solidFill>
            <a:schemeClr val="tx1"/>
          </a:solidFill>
          <a:latin typeface="Baskerville" panose="02020502070401020303" pitchFamily="18" charset="0"/>
          <a:ea typeface="Baskerville" panose="02020502070401020303" pitchFamily="18" charset="0"/>
          <a:cs typeface="Didot" panose="02000503000000020003" pitchFamily="2" charset="-79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C4E6E2"/>
        </a:buClr>
        <a:buSzPct val="80000"/>
        <a:buFont typeface="Arial" charset="0"/>
        <a:buChar char="•"/>
        <a:defRPr sz="2400" kern="1200">
          <a:solidFill>
            <a:schemeClr val="tx1"/>
          </a:solidFill>
          <a:latin typeface="Baskerville" panose="02020502070401020303" pitchFamily="18" charset="0"/>
          <a:ea typeface="Baskerville" panose="02020502070401020303" pitchFamily="18" charset="0"/>
          <a:cs typeface="Didot" panose="02000503000000020003" pitchFamily="2" charset="-79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C4E6E2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Baskerville" panose="02020502070401020303" pitchFamily="18" charset="0"/>
          <a:ea typeface="Baskerville" panose="02020502070401020303" pitchFamily="18" charset="0"/>
          <a:cs typeface="Didot" panose="02000503000000020003" pitchFamily="2" charset="-79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C4E6E2"/>
        </a:buClr>
        <a:buSzPct val="80000"/>
        <a:buFont typeface="Arial" charset="0"/>
        <a:buChar char="•"/>
        <a:defRPr sz="2000" kern="1200">
          <a:solidFill>
            <a:schemeClr val="tx1"/>
          </a:solidFill>
          <a:latin typeface="Baskerville" panose="02020502070401020303" pitchFamily="18" charset="0"/>
          <a:ea typeface="Baskerville" panose="02020502070401020303" pitchFamily="18" charset="0"/>
          <a:cs typeface="Didot" panose="02000503000000020003" pitchFamily="2" charset="-79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ctrTitle"/>
          </p:nvPr>
        </p:nvSpPr>
        <p:spPr>
          <a:xfrm>
            <a:off x="1155700" y="1447800"/>
            <a:ext cx="8824913" cy="3328988"/>
          </a:xfrm>
        </p:spPr>
        <p:txBody>
          <a:bodyPr/>
          <a:lstStyle/>
          <a:p>
            <a:pPr eaLnBrk="1" hangingPunct="1">
              <a:lnSpc>
                <a:spcPts val="6000"/>
              </a:lnSpc>
            </a:pPr>
            <a:br>
              <a:rPr lang="en-US" sz="6600" dirty="0">
                <a:latin typeface="Helvetica Neue Condensed Black" charset="0"/>
                <a:ea typeface="ＭＳ Ｐゴシック" charset="0"/>
              </a:rPr>
            </a:br>
            <a:br>
              <a:rPr lang="en-US" sz="6600" dirty="0">
                <a:latin typeface="Helvetica Neue Condensed Black" charset="0"/>
                <a:ea typeface="ＭＳ Ｐゴシック" charset="0"/>
              </a:rPr>
            </a:br>
            <a:br>
              <a:rPr lang="en-US" sz="6600" dirty="0">
                <a:latin typeface="Helvetica Neue Condensed Black" charset="0"/>
                <a:ea typeface="ＭＳ Ｐゴシック" charset="0"/>
              </a:rPr>
            </a:br>
            <a:r>
              <a:rPr lang="en-US" sz="6600" dirty="0">
                <a:latin typeface="Helvetica Neue Condensed Black" charset="0"/>
                <a:ea typeface="ＭＳ Ｐゴシック" charset="0"/>
              </a:rPr>
              <a:t>Office of Advancement</a:t>
            </a:r>
            <a:endParaRPr lang="en-US" sz="5400" dirty="0">
              <a:latin typeface="Helvetica Neue Condensed Black" charset="0"/>
              <a:ea typeface="ＭＳ Ｐゴシック" charset="0"/>
            </a:endParaRPr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275" y="5097463"/>
            <a:ext cx="2282825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C8117151-0DBF-0848-9DAA-78C1BA0435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2020 report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838200" y="410976"/>
            <a:ext cx="8824913" cy="933450"/>
          </a:xfrm>
        </p:spPr>
        <p:txBody>
          <a:bodyPr/>
          <a:lstStyle/>
          <a:p>
            <a:pPr eaLnBrk="1" hangingPunct="1"/>
            <a:r>
              <a:rPr lang="en-US" dirty="0">
                <a:latin typeface="Helvetica Neue Condensed Black" charset="0"/>
              </a:rPr>
              <a:t>Fundraising Snapshot FY19/20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7517C8-2685-D34E-89D7-330A53A92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133600"/>
            <a:ext cx="1140178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8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81271-7618-E140-AA0B-73CCD396B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28600"/>
            <a:ext cx="8825657" cy="1222248"/>
          </a:xfrm>
        </p:spPr>
        <p:txBody>
          <a:bodyPr/>
          <a:lstStyle/>
          <a:p>
            <a:r>
              <a:rPr lang="en-US" dirty="0"/>
              <a:t>Fundraising by Source FY19/20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2737147-77E7-ED41-BD22-86D76399E4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6434012"/>
              </p:ext>
            </p:extLst>
          </p:nvPr>
        </p:nvGraphicFramePr>
        <p:xfrm>
          <a:off x="-457200" y="1450848"/>
          <a:ext cx="6934200" cy="4721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3224CAD-339C-5048-A74E-BD22C0D74D7C}"/>
              </a:ext>
            </a:extLst>
          </p:cNvPr>
          <p:cNvSpPr txBox="1"/>
          <p:nvPr/>
        </p:nvSpPr>
        <p:spPr>
          <a:xfrm>
            <a:off x="1828800" y="4267200"/>
            <a:ext cx="1796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Individuals</a:t>
            </a:r>
          </a:p>
          <a:p>
            <a:pPr algn="ctr"/>
            <a:r>
              <a:rPr lang="en-US" b="1" dirty="0"/>
              <a:t>76% 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3D647438-2EDD-F747-9193-05E35A712B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508505"/>
              </p:ext>
            </p:extLst>
          </p:nvPr>
        </p:nvGraphicFramePr>
        <p:xfrm>
          <a:off x="6324600" y="1501648"/>
          <a:ext cx="6382172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45156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03F22-7093-0047-818A-4799CB869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01109"/>
            <a:ext cx="8825658" cy="860400"/>
          </a:xfrm>
        </p:spPr>
        <p:txBody>
          <a:bodyPr>
            <a:normAutofit/>
          </a:bodyPr>
          <a:lstStyle/>
          <a:p>
            <a:r>
              <a:rPr lang="en-US" sz="3200" dirty="0"/>
              <a:t>How Are we fundraising during covid-19?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681B472-E816-7F40-8A2F-428A4D4ED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905000"/>
            <a:ext cx="103632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4800"/>
              </a:lnSpc>
            </a:pPr>
            <a:r>
              <a:rPr lang="en-US" sz="4400" dirty="0">
                <a:latin typeface="Baskerville" charset="0"/>
                <a:cs typeface="Baskerville" charset="0"/>
              </a:rPr>
              <a:t>The 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Baskerville" charset="0"/>
                <a:cs typeface="Baskerville" charset="0"/>
              </a:rPr>
              <a:t>OSA Creates Fund </a:t>
            </a:r>
            <a:r>
              <a:rPr lang="en-US" sz="4400" dirty="0">
                <a:latin typeface="Baskerville" charset="0"/>
                <a:cs typeface="Baskerville" charset="0"/>
              </a:rPr>
              <a:t>was designed to help recover funds lost due to COVID-19. OSA has raised 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Baskerville" charset="0"/>
                <a:cs typeface="Baskerville" charset="0"/>
              </a:rPr>
              <a:t>$200,000 </a:t>
            </a:r>
            <a:r>
              <a:rPr lang="en-US" sz="4400" dirty="0">
                <a:latin typeface="Baskerville" charset="0"/>
                <a:cs typeface="Baskerville" charset="0"/>
              </a:rPr>
              <a:t>March-present. The vast majority (80%) of funds raised came from outside major donors. </a:t>
            </a:r>
          </a:p>
        </p:txBody>
      </p:sp>
    </p:spTree>
    <p:extLst>
      <p:ext uri="{BB962C8B-B14F-4D97-AF65-F5344CB8AC3E}">
        <p14:creationId xmlns:p14="http://schemas.microsoft.com/office/powerpoint/2010/main" val="2881870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B274829-839A-D74E-BA1C-8860D05DD05A}"/>
              </a:ext>
            </a:extLst>
          </p:cNvPr>
          <p:cNvSpPr txBox="1">
            <a:spLocks/>
          </p:cNvSpPr>
          <p:nvPr/>
        </p:nvSpPr>
        <p:spPr bwMode="auto">
          <a:xfrm>
            <a:off x="685800" y="-152400"/>
            <a:ext cx="9404350" cy="14001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b="0" kern="1200" cap="none">
                <a:solidFill>
                  <a:schemeClr val="tx2"/>
                </a:solidFill>
                <a:latin typeface="Helvetica Neue Condensed Black" panose="02000503000000020004" pitchFamily="2" charset="0"/>
                <a:ea typeface="ＭＳ Ｐゴシック" charset="0"/>
                <a:cs typeface="Helvetica Neue Condensed Black" panose="02000503000000020004" pitchFamily="2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Helvetica Neue Condensed Black" charset="0"/>
                <a:ea typeface="ＭＳ Ｐゴシック" charset="0"/>
                <a:cs typeface="Helvetica Neue Condensed Black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Helvetica Neue Condensed Black" charset="0"/>
                <a:ea typeface="ＭＳ Ｐゴシック" charset="0"/>
                <a:cs typeface="Helvetica Neue Condensed Black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Helvetica Neue Condensed Black" charset="0"/>
                <a:ea typeface="ＭＳ Ｐゴシック" charset="0"/>
                <a:cs typeface="Helvetica Neue Condensed Black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2"/>
                </a:solidFill>
                <a:latin typeface="Helvetica Neue Condensed Black" charset="0"/>
                <a:ea typeface="ＭＳ Ｐゴシック" charset="0"/>
                <a:cs typeface="Helvetica Neue Condensed Black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en-US" sz="4000" dirty="0">
                <a:latin typeface="Helvetica Neue Condensed Black" charset="0"/>
              </a:rPr>
              <a:t>FY20/21 Planning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A8996B0D-F630-744A-A334-314402E1F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47800"/>
            <a:ext cx="103632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marL="571500" indent="-571500" eaLnBrk="1" hangingPunct="1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skerville" charset="0"/>
                <a:cs typeface="Baskerville" charset="0"/>
              </a:rPr>
              <a:t>Continuing to work with consultants who are lending advice to help navigate this time. </a:t>
            </a:r>
          </a:p>
          <a:p>
            <a:pPr marL="571500" indent="-571500" eaLnBrk="1" hangingPunct="1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skerville" charset="0"/>
                <a:cs typeface="Baskerville" charset="0"/>
              </a:rPr>
              <a:t>Designing a FY20-21 Fund Development Plan tailored to new remote environment. </a:t>
            </a:r>
          </a:p>
          <a:p>
            <a:pPr marL="571500" indent="-571500" eaLnBrk="1" hangingPunct="1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skerville" charset="0"/>
                <a:cs typeface="Baskerville" charset="0"/>
              </a:rPr>
              <a:t>Funds have been designated to the Office of Advancement to support the growth of the team. </a:t>
            </a:r>
          </a:p>
          <a:p>
            <a:pPr marL="571500" indent="-571500" eaLnBrk="1" hangingPunct="1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skerville" charset="0"/>
                <a:cs typeface="Baskerville" charset="0"/>
              </a:rPr>
              <a:t>Over the summer, the team will continue to build the necessary infrastructure to support a robust major gifts program that focuses on increased Individual, Corporate and Foundation giving. </a:t>
            </a:r>
          </a:p>
          <a:p>
            <a:pPr marL="571500" indent="-571500" eaLnBrk="1" hangingPunct="1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skerville" charset="0"/>
                <a:cs typeface="Baskerville" charset="0"/>
              </a:rPr>
              <a:t>Develop plans to establish an OSA Foundation with a board </a:t>
            </a:r>
            <a:r>
              <a:rPr lang="en-US" sz="2000">
                <a:latin typeface="Baskerville" charset="0"/>
                <a:cs typeface="Baskerville" charset="0"/>
              </a:rPr>
              <a:t>focused on fundraising</a:t>
            </a:r>
            <a:r>
              <a:rPr lang="en-US" sz="2000" dirty="0">
                <a:latin typeface="Baskerville" charset="0"/>
                <a:cs typeface="Baskerville" charset="0"/>
              </a:rPr>
              <a:t>. </a:t>
            </a:r>
          </a:p>
          <a:p>
            <a:pPr marL="571500" indent="-571500" eaLnBrk="1" hangingPunct="1">
              <a:lnSpc>
                <a:spcPts val="4800"/>
              </a:lnSpc>
              <a:buFont typeface="Arial" panose="020B0604020202020204" pitchFamily="34" charset="0"/>
              <a:buChar char="•"/>
            </a:pPr>
            <a:endParaRPr lang="en-US" sz="4400" dirty="0">
              <a:latin typeface="Baskerville" charset="0"/>
              <a:cs typeface="Baskerville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Helvetica Neue Condensed Black" charset="0"/>
              </a:rPr>
              <a:t>Risks FY20/21</a:t>
            </a:r>
          </a:p>
        </p:txBody>
      </p:sp>
      <p:sp>
        <p:nvSpPr>
          <p:cNvPr id="45062" name="TextBox 6"/>
          <p:cNvSpPr txBox="1">
            <a:spLocks noChangeArrowheads="1"/>
          </p:cNvSpPr>
          <p:nvPr/>
        </p:nvSpPr>
        <p:spPr bwMode="auto">
          <a:xfrm>
            <a:off x="4545013" y="7116763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1D850A8-AD1E-0F47-9878-C31229448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057400"/>
            <a:ext cx="103632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marL="571500" indent="-571500" eaLnBrk="1" hangingPunct="1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Baskerville" charset="0"/>
                <a:cs typeface="Baskerville" charset="0"/>
              </a:rPr>
              <a:t>It is unclear how COVID-19 will impact availability of resources – all sources of funding (individuals, foundations, corporations) have been hit hard by the economic downturn. </a:t>
            </a:r>
          </a:p>
          <a:p>
            <a:pPr marL="571500" indent="-571500" eaLnBrk="1" hangingPunct="1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Baskerville" charset="0"/>
                <a:cs typeface="Baskerville" charset="0"/>
              </a:rPr>
              <a:t>2020 is an election year.</a:t>
            </a:r>
          </a:p>
          <a:p>
            <a:pPr marL="571500" indent="-571500" eaLnBrk="1" hangingPunct="1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Baskerville" charset="0"/>
                <a:cs typeface="Baskerville" charset="0"/>
              </a:rPr>
              <a:t>Since the Tax Reform of 2017, philanthropic giving has decreased by individuals. </a:t>
            </a:r>
          </a:p>
          <a:p>
            <a:pPr marL="571500" indent="-571500" eaLnBrk="1" hangingPunct="1">
              <a:lnSpc>
                <a:spcPts val="4800"/>
              </a:lnSpc>
              <a:buFont typeface="Arial" panose="020B0604020202020204" pitchFamily="34" charset="0"/>
              <a:buChar char="•"/>
            </a:pPr>
            <a:endParaRPr lang="en-US" sz="4400" dirty="0">
              <a:latin typeface="Baskerville" charset="0"/>
              <a:cs typeface="Baskerville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8991600" cy="463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642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SoS FY19 1 1">
      <a:dk1>
        <a:srgbClr val="000000"/>
      </a:dk1>
      <a:lt1>
        <a:srgbClr val="FFFFFF"/>
      </a:lt1>
      <a:dk2>
        <a:srgbClr val="362B52"/>
      </a:dk2>
      <a:lt2>
        <a:srgbClr val="EBEBEB"/>
      </a:lt2>
      <a:accent1>
        <a:srgbClr val="009491"/>
      </a:accent1>
      <a:accent2>
        <a:srgbClr val="9CD6CF"/>
      </a:accent2>
      <a:accent3>
        <a:srgbClr val="6D2B78"/>
      </a:accent3>
      <a:accent4>
        <a:srgbClr val="B17FC8"/>
      </a:accent4>
      <a:accent5>
        <a:srgbClr val="B90C12"/>
      </a:accent5>
      <a:accent6>
        <a:srgbClr val="FF222B"/>
      </a:accent6>
      <a:hlink>
        <a:srgbClr val="008F8D"/>
      </a:hlink>
      <a:folHlink>
        <a:srgbClr val="00D6BD"/>
      </a:folHlink>
    </a:clrScheme>
    <a:fontScheme name="Century Schoolbook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4736</TotalTime>
  <Words>230</Words>
  <Application>Microsoft Macintosh PowerPoint</Application>
  <PresentationFormat>Widescreen</PresentationFormat>
  <Paragraphs>35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ＭＳ Ｐゴシック</vt:lpstr>
      <vt:lpstr>Arial</vt:lpstr>
      <vt:lpstr>Baskerville</vt:lpstr>
      <vt:lpstr>Baskerville SemiBold</vt:lpstr>
      <vt:lpstr>Calibri</vt:lpstr>
      <vt:lpstr>Century Schoolbook</vt:lpstr>
      <vt:lpstr>Didot</vt:lpstr>
      <vt:lpstr>Helvetica Neue Condensed</vt:lpstr>
      <vt:lpstr>Helvetica Neue Condensed Black</vt:lpstr>
      <vt:lpstr>Wingdings 3</vt:lpstr>
      <vt:lpstr>Ion</vt:lpstr>
      <vt:lpstr>   Office of Advancement</vt:lpstr>
      <vt:lpstr>Fundraising Snapshot FY19/20</vt:lpstr>
      <vt:lpstr>Fundraising by Source FY19/20</vt:lpstr>
      <vt:lpstr>PowerPoint Presentation</vt:lpstr>
      <vt:lpstr>PowerPoint Presentation</vt:lpstr>
      <vt:lpstr>Risks FY20/21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182</cp:revision>
  <cp:lastPrinted>2018-09-13T21:52:26Z</cp:lastPrinted>
  <dcterms:created xsi:type="dcterms:W3CDTF">2018-09-01T20:08:49Z</dcterms:created>
  <dcterms:modified xsi:type="dcterms:W3CDTF">2020-06-08T23:47:05Z</dcterms:modified>
</cp:coreProperties>
</file>